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62" r:id="rId6"/>
    <p:sldId id="263" r:id="rId7"/>
    <p:sldId id="264" r:id="rId8"/>
    <p:sldId id="265" r:id="rId9"/>
    <p:sldId id="266" r:id="rId10"/>
    <p:sldId id="259" r:id="rId11"/>
    <p:sldId id="260"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6" d="100"/>
          <a:sy n="66" d="100"/>
        </p:scale>
        <p:origin x="-18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017837-7003-3642-B31E-3FA62FA6ADAE}" type="datetimeFigureOut">
              <a:rPr lang="en-US" smtClean="0"/>
              <a:t>2/27/13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4287257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017837-7003-3642-B31E-3FA62FA6ADAE}" type="datetimeFigureOut">
              <a:rPr lang="en-US" smtClean="0"/>
              <a:t>2/27/13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258370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017837-7003-3642-B31E-3FA62FA6ADAE}" type="datetimeFigureOut">
              <a:rPr lang="en-US" smtClean="0"/>
              <a:t>2/27/13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319032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017837-7003-3642-B31E-3FA62FA6ADAE}" type="datetimeFigureOut">
              <a:rPr lang="en-US" smtClean="0"/>
              <a:t>2/27/13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13446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017837-7003-3642-B31E-3FA62FA6ADAE}" type="datetimeFigureOut">
              <a:rPr lang="en-US" smtClean="0"/>
              <a:t>2/27/13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2288372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017837-7003-3642-B31E-3FA62FA6ADAE}" type="datetimeFigureOut">
              <a:rPr lang="en-US" smtClean="0"/>
              <a:t>2/27/13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807256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017837-7003-3642-B31E-3FA62FA6ADAE}" type="datetimeFigureOut">
              <a:rPr lang="en-US" smtClean="0"/>
              <a:t>2/27/13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196114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017837-7003-3642-B31E-3FA62FA6ADAE}" type="datetimeFigureOut">
              <a:rPr lang="en-US" smtClean="0"/>
              <a:t>2/27/13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2122427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017837-7003-3642-B31E-3FA62FA6ADAE}" type="datetimeFigureOut">
              <a:rPr lang="en-US" smtClean="0"/>
              <a:t>2/27/13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81843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017837-7003-3642-B31E-3FA62FA6ADAE}" type="datetimeFigureOut">
              <a:rPr lang="en-US" smtClean="0"/>
              <a:t>2/27/13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287039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017837-7003-3642-B31E-3FA62FA6ADAE}" type="datetimeFigureOut">
              <a:rPr lang="en-US" smtClean="0"/>
              <a:t>2/27/13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C481F-43B7-024B-B2F4-7B235770C691}" type="slidenum">
              <a:rPr lang="en-US" smtClean="0"/>
              <a:t>‹#›</a:t>
            </a:fld>
            <a:endParaRPr lang="en-US"/>
          </a:p>
        </p:txBody>
      </p:sp>
    </p:spTree>
    <p:extLst>
      <p:ext uri="{BB962C8B-B14F-4D97-AF65-F5344CB8AC3E}">
        <p14:creationId xmlns:p14="http://schemas.microsoft.com/office/powerpoint/2010/main" val="18775711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017837-7003-3642-B31E-3FA62FA6ADAE}" type="datetimeFigureOut">
              <a:rPr lang="en-US" smtClean="0"/>
              <a:t>2/27/13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C481F-43B7-024B-B2F4-7B235770C691}" type="slidenum">
              <a:rPr lang="en-US" smtClean="0"/>
              <a:t>‹#›</a:t>
            </a:fld>
            <a:endParaRPr lang="en-US"/>
          </a:p>
        </p:txBody>
      </p:sp>
    </p:spTree>
    <p:extLst>
      <p:ext uri="{BB962C8B-B14F-4D97-AF65-F5344CB8AC3E}">
        <p14:creationId xmlns:p14="http://schemas.microsoft.com/office/powerpoint/2010/main" val="3691049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bama-briefing-room.jpg"/>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0" y="0"/>
            <a:ext cx="10117161" cy="6994088"/>
          </a:xfrm>
          <a:prstGeom prst="rect">
            <a:avLst/>
          </a:prstGeom>
        </p:spPr>
      </p:pic>
      <p:sp>
        <p:nvSpPr>
          <p:cNvPr id="2" name="Title 1"/>
          <p:cNvSpPr>
            <a:spLocks noGrp="1"/>
          </p:cNvSpPr>
          <p:nvPr>
            <p:ph type="ctrTitle"/>
          </p:nvPr>
        </p:nvSpPr>
        <p:spPr>
          <a:xfrm>
            <a:off x="1" y="165535"/>
            <a:ext cx="4436952" cy="906672"/>
          </a:xfrm>
          <a:solidFill>
            <a:schemeClr val="accent1">
              <a:lumMod val="40000"/>
              <a:lumOff val="60000"/>
            </a:schemeClr>
          </a:solidFill>
        </p:spPr>
        <p:txBody>
          <a:bodyPr>
            <a:normAutofit/>
          </a:bodyPr>
          <a:lstStyle/>
          <a:p>
            <a:r>
              <a:rPr lang="en-US" dirty="0" smtClean="0"/>
              <a:t>Oral Presentation</a:t>
            </a:r>
            <a:endParaRPr lang="en-US" dirty="0"/>
          </a:p>
        </p:txBody>
      </p:sp>
      <p:sp>
        <p:nvSpPr>
          <p:cNvPr id="3" name="Subtitle 2"/>
          <p:cNvSpPr>
            <a:spLocks noGrp="1"/>
          </p:cNvSpPr>
          <p:nvPr>
            <p:ph type="subTitle" idx="1"/>
          </p:nvPr>
        </p:nvSpPr>
        <p:spPr>
          <a:xfrm>
            <a:off x="197930" y="2533569"/>
            <a:ext cx="3496781" cy="848006"/>
          </a:xfrm>
          <a:solidFill>
            <a:schemeClr val="bg1">
              <a:lumMod val="85000"/>
            </a:schemeClr>
          </a:solidFill>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b="1" cap="all" dirty="0" smtClean="0">
                <a:ln/>
                <a:solidFill>
                  <a:schemeClr val="accent1">
                    <a:lumMod val="5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“Let’s Be Clear”</a:t>
            </a:r>
            <a:endParaRPr lang="en-US" b="1" cap="all" dirty="0">
              <a:ln/>
              <a:solidFill>
                <a:schemeClr val="accent1">
                  <a:lumMod val="5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381354011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Pitfalls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Forgetting one Requirement.</a:t>
            </a:r>
          </a:p>
          <a:p>
            <a:r>
              <a:rPr lang="en-US" dirty="0" smtClean="0"/>
              <a:t>No shot by shot descriptions! Tell us why it’s a low angle shot!</a:t>
            </a:r>
          </a:p>
          <a:p>
            <a:r>
              <a:rPr lang="en-US" dirty="0" smtClean="0"/>
              <a:t>Don’t describe narrative or plot. Examiners want cinematic analysis. </a:t>
            </a:r>
          </a:p>
          <a:p>
            <a:r>
              <a:rPr lang="en-US" dirty="0" smtClean="0"/>
              <a:t>Don’t just state the facts, analysis. Tell us why something is...</a:t>
            </a:r>
          </a:p>
          <a:p>
            <a:r>
              <a:rPr lang="en-US" dirty="0" smtClean="0"/>
              <a:t>Examiners don’t want behind the scenes information unless relevant to other requirements. (not scored) </a:t>
            </a:r>
          </a:p>
          <a:p>
            <a:r>
              <a:rPr lang="en-US" dirty="0" smtClean="0"/>
              <a:t>Don’t just give a list of awards the movie received. Find meaningful reviews and reactions then and now.</a:t>
            </a:r>
          </a:p>
          <a:p>
            <a:endParaRPr lang="en-US" dirty="0"/>
          </a:p>
        </p:txBody>
      </p:sp>
    </p:spTree>
    <p:extLst>
      <p:ext uri="{BB962C8B-B14F-4D97-AF65-F5344CB8AC3E}">
        <p14:creationId xmlns:p14="http://schemas.microsoft.com/office/powerpoint/2010/main" val="329756002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Make it easy for the Examiners: </a:t>
            </a:r>
          </a:p>
          <a:p>
            <a:pPr lvl="1"/>
            <a:r>
              <a:rPr lang="en-US" dirty="0" smtClean="0"/>
              <a:t>State what Requirement you are commenting on. (The social-cultural context is...</a:t>
            </a:r>
          </a:p>
          <a:p>
            <a:pPr marL="0" indent="0">
              <a:buNone/>
            </a:pPr>
            <a:r>
              <a:rPr lang="en-US" dirty="0" smtClean="0"/>
              <a:t>	</a:t>
            </a:r>
            <a:r>
              <a:rPr lang="en-US" sz="2800" dirty="0" smtClean="0"/>
              <a:t>- have clear sections and try not to flip flop from point to point.</a:t>
            </a:r>
            <a:endParaRPr lang="en-US" sz="2800" dirty="0"/>
          </a:p>
          <a:p>
            <a:r>
              <a:rPr lang="en-US" dirty="0" smtClean="0"/>
              <a:t>Label your Q </a:t>
            </a:r>
            <a:r>
              <a:rPr lang="en-US" dirty="0"/>
              <a:t>C</a:t>
            </a:r>
            <a:r>
              <a:rPr lang="en-US" dirty="0" smtClean="0"/>
              <a:t>ards with the requirements OR color code your notes. </a:t>
            </a:r>
          </a:p>
          <a:p>
            <a:r>
              <a:rPr lang="en-US" dirty="0" smtClean="0"/>
              <a:t>Insert film critic quotes (when relevant) into different areas of analysis. </a:t>
            </a:r>
          </a:p>
          <a:p>
            <a:r>
              <a:rPr lang="en-US" dirty="0" smtClean="0"/>
              <a:t>Mention Names!!! director’s, cinematographer, sound artists, ext. </a:t>
            </a:r>
            <a:endParaRPr lang="en-US" dirty="0"/>
          </a:p>
        </p:txBody>
      </p:sp>
    </p:spTree>
    <p:extLst>
      <p:ext uri="{BB962C8B-B14F-4D97-AF65-F5344CB8AC3E}">
        <p14:creationId xmlns:p14="http://schemas.microsoft.com/office/powerpoint/2010/main" val="35995872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You </a:t>
            </a:r>
            <a:r>
              <a:rPr lang="en-US" dirty="0"/>
              <a:t>P</a:t>
            </a:r>
            <a:r>
              <a:rPr lang="en-US" dirty="0" smtClean="0"/>
              <a:t>resent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Fill out Coversheet</a:t>
            </a:r>
          </a:p>
          <a:p>
            <a:r>
              <a:rPr lang="en-US" dirty="0" smtClean="0"/>
              <a:t>Beginning Paragraph “Hello, my name is..”</a:t>
            </a:r>
          </a:p>
          <a:p>
            <a:r>
              <a:rPr lang="en-US" dirty="0" smtClean="0"/>
              <a:t>Once we begin recording, there is not stopping, no do overs.</a:t>
            </a:r>
          </a:p>
          <a:p>
            <a:r>
              <a:rPr lang="en-US" dirty="0" smtClean="0"/>
              <a:t>I will give you time reminders.</a:t>
            </a:r>
          </a:p>
          <a:p>
            <a:r>
              <a:rPr lang="en-US" dirty="0" smtClean="0"/>
              <a:t>No penalty for under time (you will not score well though)</a:t>
            </a:r>
          </a:p>
          <a:p>
            <a:r>
              <a:rPr lang="en-US" dirty="0" smtClean="0"/>
              <a:t>If you go over-time, nothing said after the max is counted.</a:t>
            </a:r>
            <a:endParaRPr lang="en-US" dirty="0"/>
          </a:p>
        </p:txBody>
      </p:sp>
    </p:spTree>
    <p:extLst>
      <p:ext uri="{BB962C8B-B14F-4D97-AF65-F5344CB8AC3E}">
        <p14:creationId xmlns:p14="http://schemas.microsoft.com/office/powerpoint/2010/main" val="309769904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Paragraph</a:t>
            </a:r>
            <a:endParaRPr lang="en-US" dirty="0"/>
          </a:p>
        </p:txBody>
      </p:sp>
      <p:sp>
        <p:nvSpPr>
          <p:cNvPr id="3" name="Content Placeholder 2"/>
          <p:cNvSpPr>
            <a:spLocks noGrp="1"/>
          </p:cNvSpPr>
          <p:nvPr>
            <p:ph idx="1"/>
          </p:nvPr>
        </p:nvSpPr>
        <p:spPr/>
        <p:txBody>
          <a:bodyPr>
            <a:normAutofit fontScale="77500" lnSpcReduction="20000"/>
          </a:bodyPr>
          <a:lstStyle/>
          <a:p>
            <a:r>
              <a:rPr lang="en-US" dirty="0"/>
              <a:t>Hello, my name is _______________________________. </a:t>
            </a:r>
          </a:p>
          <a:p>
            <a:r>
              <a:rPr lang="en-US" dirty="0" smtClean="0"/>
              <a:t>My Candidate number is  </a:t>
            </a:r>
            <a:r>
              <a:rPr lang="en-US" dirty="0"/>
              <a:t>___________________________ . </a:t>
            </a:r>
          </a:p>
          <a:p>
            <a:r>
              <a:rPr lang="en-US" dirty="0"/>
              <a:t>School number is ______________________________.</a:t>
            </a:r>
          </a:p>
          <a:p>
            <a:r>
              <a:rPr lang="en-US" dirty="0"/>
              <a:t> </a:t>
            </a:r>
          </a:p>
          <a:p>
            <a:r>
              <a:rPr lang="en-US" dirty="0"/>
              <a:t>The film I selected is _________________________. The except I chose for my oral presentation occurs __________________________ and it is when _________________________________________________________________________________________________________________________________________________________________________________________________.</a:t>
            </a:r>
          </a:p>
          <a:p>
            <a:endParaRPr lang="en-US" dirty="0"/>
          </a:p>
        </p:txBody>
      </p:sp>
    </p:spTree>
    <p:extLst>
      <p:ext uri="{BB962C8B-B14F-4D97-AF65-F5344CB8AC3E}">
        <p14:creationId xmlns:p14="http://schemas.microsoft.com/office/powerpoint/2010/main" val="32553737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lstStyle/>
          <a:p>
            <a:r>
              <a:rPr lang="en-US" dirty="0" smtClean="0"/>
              <a:t>Understanding how meaning is constructed in film using film language.</a:t>
            </a:r>
          </a:p>
          <a:p>
            <a:r>
              <a:rPr lang="en-US" dirty="0" smtClean="0"/>
              <a:t>Deep analysis of 5 minute excerpt of a film and how it is important to the film as a whole through cinematic terms.</a:t>
            </a:r>
            <a:endParaRPr lang="en-US" dirty="0"/>
          </a:p>
        </p:txBody>
      </p:sp>
    </p:spTree>
    <p:extLst>
      <p:ext uri="{BB962C8B-B14F-4D97-AF65-F5344CB8AC3E}">
        <p14:creationId xmlns:p14="http://schemas.microsoft.com/office/powerpoint/2010/main" val="27903761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Requirements within Presentation</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Social- cultural Context</a:t>
            </a:r>
          </a:p>
          <a:p>
            <a:pPr marL="514350" indent="-514350">
              <a:buAutoNum type="arabicPeriod"/>
            </a:pPr>
            <a:r>
              <a:rPr lang="en-US" dirty="0" smtClean="0"/>
              <a:t>Genre</a:t>
            </a:r>
          </a:p>
          <a:p>
            <a:pPr marL="514350" indent="-514350">
              <a:buAutoNum type="arabicPeriod"/>
            </a:pPr>
            <a:r>
              <a:rPr lang="en-US" dirty="0"/>
              <a:t> </a:t>
            </a:r>
            <a:r>
              <a:rPr lang="en-US" dirty="0" smtClean="0"/>
              <a:t>Reception by Audience and Critics (HL)</a:t>
            </a:r>
          </a:p>
          <a:p>
            <a:pPr marL="514350" indent="-514350">
              <a:buAutoNum type="arabicPeriod"/>
            </a:pPr>
            <a:r>
              <a:rPr lang="en-US" dirty="0" smtClean="0"/>
              <a:t>Reason for Selecting Extract</a:t>
            </a:r>
          </a:p>
          <a:p>
            <a:pPr marL="514350" indent="-514350">
              <a:buAutoNum type="arabicPeriod"/>
            </a:pPr>
            <a:r>
              <a:rPr lang="en-US" dirty="0" smtClean="0"/>
              <a:t>Director’s Intent </a:t>
            </a:r>
          </a:p>
          <a:p>
            <a:pPr marL="514350" indent="-514350">
              <a:buAutoNum type="arabicPeriod"/>
            </a:pPr>
            <a:r>
              <a:rPr lang="en-US" dirty="0" smtClean="0"/>
              <a:t>Relationship of the extract to the Rest of the film (cinematic terms). </a:t>
            </a:r>
            <a:endParaRPr lang="en-US" dirty="0"/>
          </a:p>
        </p:txBody>
      </p:sp>
    </p:spTree>
    <p:extLst>
      <p:ext uri="{BB962C8B-B14F-4D97-AF65-F5344CB8AC3E}">
        <p14:creationId xmlns:p14="http://schemas.microsoft.com/office/powerpoint/2010/main" val="6104084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Social-Cultural Context</a:t>
            </a:r>
            <a:endParaRPr lang="en-US" dirty="0"/>
          </a:p>
        </p:txBody>
      </p:sp>
      <p:sp>
        <p:nvSpPr>
          <p:cNvPr id="3" name="Content Placeholder 2"/>
          <p:cNvSpPr>
            <a:spLocks noGrp="1"/>
          </p:cNvSpPr>
          <p:nvPr>
            <p:ph idx="1"/>
          </p:nvPr>
        </p:nvSpPr>
        <p:spPr/>
        <p:txBody>
          <a:bodyPr>
            <a:normAutofit lnSpcReduction="10000"/>
          </a:bodyPr>
          <a:lstStyle/>
          <a:p>
            <a:r>
              <a:rPr lang="en-US" dirty="0" smtClean="0"/>
              <a:t>What was going on when this film was made? How does it relate to the culture or society?</a:t>
            </a:r>
          </a:p>
          <a:p>
            <a:endParaRPr lang="en-US" dirty="0"/>
          </a:p>
          <a:p>
            <a:r>
              <a:rPr lang="en-US" dirty="0" smtClean="0"/>
              <a:t>Exp. If the movie was made about the Civil War, Don’t talk about the civil war. Talk about how in the 1990’s the movie industry was fixated on war movies and how the new special effects influenced the realism of battle scenes.</a:t>
            </a:r>
            <a:endParaRPr lang="en-US" dirty="0"/>
          </a:p>
        </p:txBody>
      </p:sp>
    </p:spTree>
    <p:extLst>
      <p:ext uri="{BB962C8B-B14F-4D97-AF65-F5344CB8AC3E}">
        <p14:creationId xmlns:p14="http://schemas.microsoft.com/office/powerpoint/2010/main" val="376895431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Genre</a:t>
            </a:r>
            <a:endParaRPr lang="en-US" dirty="0"/>
          </a:p>
        </p:txBody>
      </p:sp>
      <p:sp>
        <p:nvSpPr>
          <p:cNvPr id="3" name="Content Placeholder 2"/>
          <p:cNvSpPr>
            <a:spLocks noGrp="1"/>
          </p:cNvSpPr>
          <p:nvPr>
            <p:ph idx="1"/>
          </p:nvPr>
        </p:nvSpPr>
        <p:spPr/>
        <p:txBody>
          <a:bodyPr/>
          <a:lstStyle/>
          <a:p>
            <a:r>
              <a:rPr lang="en-US" dirty="0" smtClean="0"/>
              <a:t>Describe how the film and the and </a:t>
            </a:r>
            <a:r>
              <a:rPr lang="en-US" u="sng" dirty="0" smtClean="0"/>
              <a:t>excerpt</a:t>
            </a:r>
            <a:r>
              <a:rPr lang="en-US" dirty="0" smtClean="0"/>
              <a:t> fit into the genre.</a:t>
            </a:r>
          </a:p>
          <a:p>
            <a:r>
              <a:rPr lang="en-US" dirty="0" smtClean="0"/>
              <a:t>Describe through story but mainly cinematic terms (lighting, camera, sound, </a:t>
            </a:r>
            <a:r>
              <a:rPr lang="en-US" dirty="0" err="1" smtClean="0"/>
              <a:t>etc</a:t>
            </a:r>
            <a:r>
              <a:rPr lang="en-US" dirty="0" smtClean="0"/>
              <a:t>)</a:t>
            </a:r>
            <a:endParaRPr lang="en-US" dirty="0"/>
          </a:p>
        </p:txBody>
      </p:sp>
    </p:spTree>
    <p:extLst>
      <p:ext uri="{BB962C8B-B14F-4D97-AF65-F5344CB8AC3E}">
        <p14:creationId xmlns:p14="http://schemas.microsoft.com/office/powerpoint/2010/main" val="405465471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Reception to Audience and Critics</a:t>
            </a:r>
            <a:endParaRPr lang="en-US" dirty="0"/>
          </a:p>
        </p:txBody>
      </p:sp>
      <p:sp>
        <p:nvSpPr>
          <p:cNvPr id="3" name="Content Placeholder 2"/>
          <p:cNvSpPr>
            <a:spLocks noGrp="1"/>
          </p:cNvSpPr>
          <p:nvPr>
            <p:ph idx="1"/>
          </p:nvPr>
        </p:nvSpPr>
        <p:spPr/>
        <p:txBody>
          <a:bodyPr/>
          <a:lstStyle/>
          <a:p>
            <a:r>
              <a:rPr lang="en-US" dirty="0" smtClean="0"/>
              <a:t>Audience and Critics recreations then and now.</a:t>
            </a:r>
          </a:p>
          <a:p>
            <a:r>
              <a:rPr lang="en-US" dirty="0" smtClean="0"/>
              <a:t>Quote articles and critics to add validity.</a:t>
            </a:r>
          </a:p>
          <a:p>
            <a:pPr lvl="1"/>
            <a:r>
              <a:rPr lang="en-US" b="1" dirty="0" smtClean="0"/>
              <a:t>You can Read Quotes!!!!</a:t>
            </a:r>
          </a:p>
          <a:p>
            <a:r>
              <a:rPr lang="en-US" dirty="0" smtClean="0"/>
              <a:t>Don’t just go to rotten tomatoes!</a:t>
            </a:r>
          </a:p>
          <a:p>
            <a:pPr lvl="1"/>
            <a:r>
              <a:rPr lang="en-US" dirty="0" smtClean="0"/>
              <a:t>Find well known critics and articles to quote</a:t>
            </a:r>
          </a:p>
          <a:p>
            <a:endParaRPr lang="en-US" dirty="0"/>
          </a:p>
        </p:txBody>
      </p:sp>
    </p:spTree>
    <p:extLst>
      <p:ext uri="{BB962C8B-B14F-4D97-AF65-F5344CB8AC3E}">
        <p14:creationId xmlns:p14="http://schemas.microsoft.com/office/powerpoint/2010/main" val="12959629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Reason for Selecting the Extract</a:t>
            </a:r>
            <a:endParaRPr lang="en-US" dirty="0"/>
          </a:p>
        </p:txBody>
      </p:sp>
      <p:sp>
        <p:nvSpPr>
          <p:cNvPr id="3" name="Content Placeholder 2"/>
          <p:cNvSpPr>
            <a:spLocks noGrp="1"/>
          </p:cNvSpPr>
          <p:nvPr>
            <p:ph idx="1"/>
          </p:nvPr>
        </p:nvSpPr>
        <p:spPr/>
        <p:txBody>
          <a:bodyPr/>
          <a:lstStyle/>
          <a:p>
            <a:r>
              <a:rPr lang="en-US" dirty="0" smtClean="0"/>
              <a:t>Why did you choose it? How does it influence the rest of the movie. </a:t>
            </a:r>
          </a:p>
          <a:p>
            <a:r>
              <a:rPr lang="en-US" dirty="0" smtClean="0"/>
              <a:t>If its a critical plot point, tell us that but then explain why.</a:t>
            </a:r>
            <a:endParaRPr lang="en-US" dirty="0"/>
          </a:p>
        </p:txBody>
      </p:sp>
    </p:spTree>
    <p:extLst>
      <p:ext uri="{BB962C8B-B14F-4D97-AF65-F5344CB8AC3E}">
        <p14:creationId xmlns:p14="http://schemas.microsoft.com/office/powerpoint/2010/main" val="225794648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Director’s Intent (Extract)</a:t>
            </a:r>
            <a:endParaRPr lang="en-US" dirty="0"/>
          </a:p>
        </p:txBody>
      </p:sp>
      <p:sp>
        <p:nvSpPr>
          <p:cNvPr id="3" name="Content Placeholder 2"/>
          <p:cNvSpPr>
            <a:spLocks noGrp="1"/>
          </p:cNvSpPr>
          <p:nvPr>
            <p:ph idx="1"/>
          </p:nvPr>
        </p:nvSpPr>
        <p:spPr/>
        <p:txBody>
          <a:bodyPr/>
          <a:lstStyle/>
          <a:p>
            <a:r>
              <a:rPr lang="en-US" dirty="0" smtClean="0"/>
              <a:t>What was the director trying to do in the extract? </a:t>
            </a:r>
          </a:p>
          <a:p>
            <a:pPr lvl="1"/>
            <a:r>
              <a:rPr lang="en-US" dirty="0" smtClean="0"/>
              <a:t>Character development</a:t>
            </a:r>
          </a:p>
          <a:p>
            <a:pPr lvl="1"/>
            <a:r>
              <a:rPr lang="en-US" dirty="0" smtClean="0"/>
              <a:t>Symbolism</a:t>
            </a:r>
          </a:p>
          <a:p>
            <a:pPr lvl="1"/>
            <a:r>
              <a:rPr lang="en-US" dirty="0" smtClean="0"/>
              <a:t>Foreshadowing</a:t>
            </a:r>
          </a:p>
          <a:p>
            <a:pPr marL="457200" lvl="1" indent="0">
              <a:buNone/>
            </a:pPr>
            <a:r>
              <a:rPr lang="en-US" dirty="0" smtClean="0"/>
              <a:t>(Explain through cinematic terms)</a:t>
            </a:r>
            <a:endParaRPr lang="en-US" dirty="0"/>
          </a:p>
        </p:txBody>
      </p:sp>
    </p:spTree>
    <p:extLst>
      <p:ext uri="{BB962C8B-B14F-4D97-AF65-F5344CB8AC3E}">
        <p14:creationId xmlns:p14="http://schemas.microsoft.com/office/powerpoint/2010/main" val="131351254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Relationship of the Extract to the Rest of the Film</a:t>
            </a:r>
            <a:endParaRPr lang="en-US" dirty="0"/>
          </a:p>
        </p:txBody>
      </p:sp>
      <p:sp>
        <p:nvSpPr>
          <p:cNvPr id="3" name="Content Placeholder 2"/>
          <p:cNvSpPr>
            <a:spLocks noGrp="1"/>
          </p:cNvSpPr>
          <p:nvPr>
            <p:ph idx="1"/>
          </p:nvPr>
        </p:nvSpPr>
        <p:spPr/>
        <p:txBody>
          <a:bodyPr/>
          <a:lstStyle/>
          <a:p>
            <a:r>
              <a:rPr lang="en-US" dirty="0" smtClean="0"/>
              <a:t>What is it’s role in the film?</a:t>
            </a:r>
          </a:p>
          <a:p>
            <a:r>
              <a:rPr lang="en-US" dirty="0" smtClean="0"/>
              <a:t>How do the cinematographer’s cinematic elements show themselves in this 5 minutes and do the same elements repeat throughout the film?</a:t>
            </a:r>
          </a:p>
          <a:p>
            <a:r>
              <a:rPr lang="en-US" dirty="0" smtClean="0"/>
              <a:t>Is it a good example of the style of the film as a whole?</a:t>
            </a:r>
            <a:endParaRPr lang="en-US" dirty="0"/>
          </a:p>
        </p:txBody>
      </p:sp>
    </p:spTree>
    <p:extLst>
      <p:ext uri="{BB962C8B-B14F-4D97-AF65-F5344CB8AC3E}">
        <p14:creationId xmlns:p14="http://schemas.microsoft.com/office/powerpoint/2010/main" val="283523052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2707</TotalTime>
  <Words>554</Words>
  <Application>Microsoft Macintosh PowerPoint</Application>
  <PresentationFormat>On-screen Show (4:3)</PresentationFormat>
  <Paragraphs>65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Oral Presentation</vt:lpstr>
      <vt:lpstr>Goals</vt:lpstr>
      <vt:lpstr>6 Requirements within Presentation</vt:lpstr>
      <vt:lpstr>1. Social-Cultural Context</vt:lpstr>
      <vt:lpstr>2. Genre</vt:lpstr>
      <vt:lpstr>3. Reception to Audience and Critics</vt:lpstr>
      <vt:lpstr>4. Reason for Selecting the Extract</vt:lpstr>
      <vt:lpstr>5. Director’s Intent (Extract)</vt:lpstr>
      <vt:lpstr>6. Relationship of the Extract to the Rest of the Film</vt:lpstr>
      <vt:lpstr>Common Pitfalls</vt:lpstr>
      <vt:lpstr>Tips</vt:lpstr>
      <vt:lpstr>When You Present</vt:lpstr>
      <vt:lpstr>Starting Paragraph</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Oral Presentation</dc:title>
  <dc:creator>Turner, Sarah</dc:creator>
  <cp:lastModifiedBy>Turner, Sarah</cp:lastModifiedBy>
  <cp:revision>11</cp:revision>
  <cp:lastPrinted>2013-03-01T13:02:09Z</cp:lastPrinted>
  <dcterms:created xsi:type="dcterms:W3CDTF">2013-02-27T16:09:04Z</dcterms:created>
  <dcterms:modified xsi:type="dcterms:W3CDTF">2013-03-01T13:16:54Z</dcterms:modified>
</cp:coreProperties>
</file>