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1" d="100"/>
          <a:sy n="61" d="100"/>
        </p:scale>
        <p:origin x="-197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0A8DB34-845A-EC4E-8117-C3D18CF9C244}" type="datetimeFigureOut">
              <a:rPr lang="en-US" smtClean="0"/>
              <a:t>9/4/13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8E17C-036B-734C-9D28-FDA697333280}" type="slidenum">
              <a:rPr lang="en-US" smtClean="0"/>
              <a:t>‹#›</a:t>
            </a:fld>
            <a:endParaRPr lang="en-US"/>
          </a:p>
        </p:txBody>
      </p:sp>
    </p:spTree>
    <p:extLst>
      <p:ext uri="{BB962C8B-B14F-4D97-AF65-F5344CB8AC3E}">
        <p14:creationId xmlns:p14="http://schemas.microsoft.com/office/powerpoint/2010/main" val="14339665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A8DB34-845A-EC4E-8117-C3D18CF9C244}" type="datetimeFigureOut">
              <a:rPr lang="en-US" smtClean="0"/>
              <a:t>9/4/13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8E17C-036B-734C-9D28-FDA697333280}" type="slidenum">
              <a:rPr lang="en-US" smtClean="0"/>
              <a:t>‹#›</a:t>
            </a:fld>
            <a:endParaRPr lang="en-US"/>
          </a:p>
        </p:txBody>
      </p:sp>
    </p:spTree>
    <p:extLst>
      <p:ext uri="{BB962C8B-B14F-4D97-AF65-F5344CB8AC3E}">
        <p14:creationId xmlns:p14="http://schemas.microsoft.com/office/powerpoint/2010/main" val="4044861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A8DB34-845A-EC4E-8117-C3D18CF9C244}" type="datetimeFigureOut">
              <a:rPr lang="en-US" smtClean="0"/>
              <a:t>9/4/13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8E17C-036B-734C-9D28-FDA697333280}" type="slidenum">
              <a:rPr lang="en-US" smtClean="0"/>
              <a:t>‹#›</a:t>
            </a:fld>
            <a:endParaRPr lang="en-US"/>
          </a:p>
        </p:txBody>
      </p:sp>
    </p:spTree>
    <p:extLst>
      <p:ext uri="{BB962C8B-B14F-4D97-AF65-F5344CB8AC3E}">
        <p14:creationId xmlns:p14="http://schemas.microsoft.com/office/powerpoint/2010/main" val="1754982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0A8DB34-845A-EC4E-8117-C3D18CF9C244}" type="datetimeFigureOut">
              <a:rPr lang="en-US" smtClean="0"/>
              <a:t>9/4/13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8E17C-036B-734C-9D28-FDA697333280}" type="slidenum">
              <a:rPr lang="en-US" smtClean="0"/>
              <a:t>‹#›</a:t>
            </a:fld>
            <a:endParaRPr lang="en-US"/>
          </a:p>
        </p:txBody>
      </p:sp>
    </p:spTree>
    <p:extLst>
      <p:ext uri="{BB962C8B-B14F-4D97-AF65-F5344CB8AC3E}">
        <p14:creationId xmlns:p14="http://schemas.microsoft.com/office/powerpoint/2010/main" val="1719971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A8DB34-845A-EC4E-8117-C3D18CF9C244}" type="datetimeFigureOut">
              <a:rPr lang="en-US" smtClean="0"/>
              <a:t>9/4/13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8E17C-036B-734C-9D28-FDA697333280}" type="slidenum">
              <a:rPr lang="en-US" smtClean="0"/>
              <a:t>‹#›</a:t>
            </a:fld>
            <a:endParaRPr lang="en-US"/>
          </a:p>
        </p:txBody>
      </p:sp>
    </p:spTree>
    <p:extLst>
      <p:ext uri="{BB962C8B-B14F-4D97-AF65-F5344CB8AC3E}">
        <p14:creationId xmlns:p14="http://schemas.microsoft.com/office/powerpoint/2010/main" val="2267290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0A8DB34-845A-EC4E-8117-C3D18CF9C244}" type="datetimeFigureOut">
              <a:rPr lang="en-US" smtClean="0"/>
              <a:t>9/4/13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8E17C-036B-734C-9D28-FDA697333280}" type="slidenum">
              <a:rPr lang="en-US" smtClean="0"/>
              <a:t>‹#›</a:t>
            </a:fld>
            <a:endParaRPr lang="en-US"/>
          </a:p>
        </p:txBody>
      </p:sp>
    </p:spTree>
    <p:extLst>
      <p:ext uri="{BB962C8B-B14F-4D97-AF65-F5344CB8AC3E}">
        <p14:creationId xmlns:p14="http://schemas.microsoft.com/office/powerpoint/2010/main" val="81183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0A8DB34-845A-EC4E-8117-C3D18CF9C244}" type="datetimeFigureOut">
              <a:rPr lang="en-US" smtClean="0"/>
              <a:t>9/4/13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88E17C-036B-734C-9D28-FDA697333280}" type="slidenum">
              <a:rPr lang="en-US" smtClean="0"/>
              <a:t>‹#›</a:t>
            </a:fld>
            <a:endParaRPr lang="en-US"/>
          </a:p>
        </p:txBody>
      </p:sp>
    </p:spTree>
    <p:extLst>
      <p:ext uri="{BB962C8B-B14F-4D97-AF65-F5344CB8AC3E}">
        <p14:creationId xmlns:p14="http://schemas.microsoft.com/office/powerpoint/2010/main" val="916009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0A8DB34-845A-EC4E-8117-C3D18CF9C244}" type="datetimeFigureOut">
              <a:rPr lang="en-US" smtClean="0"/>
              <a:t>9/4/13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88E17C-036B-734C-9D28-FDA697333280}" type="slidenum">
              <a:rPr lang="en-US" smtClean="0"/>
              <a:t>‹#›</a:t>
            </a:fld>
            <a:endParaRPr lang="en-US"/>
          </a:p>
        </p:txBody>
      </p:sp>
    </p:spTree>
    <p:extLst>
      <p:ext uri="{BB962C8B-B14F-4D97-AF65-F5344CB8AC3E}">
        <p14:creationId xmlns:p14="http://schemas.microsoft.com/office/powerpoint/2010/main" val="3096177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A8DB34-845A-EC4E-8117-C3D18CF9C244}" type="datetimeFigureOut">
              <a:rPr lang="en-US" smtClean="0"/>
              <a:t>9/4/13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88E17C-036B-734C-9D28-FDA697333280}" type="slidenum">
              <a:rPr lang="en-US" smtClean="0"/>
              <a:t>‹#›</a:t>
            </a:fld>
            <a:endParaRPr lang="en-US"/>
          </a:p>
        </p:txBody>
      </p:sp>
    </p:spTree>
    <p:extLst>
      <p:ext uri="{BB962C8B-B14F-4D97-AF65-F5344CB8AC3E}">
        <p14:creationId xmlns:p14="http://schemas.microsoft.com/office/powerpoint/2010/main" val="3159258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A8DB34-845A-EC4E-8117-C3D18CF9C244}" type="datetimeFigureOut">
              <a:rPr lang="en-US" smtClean="0"/>
              <a:t>9/4/13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8E17C-036B-734C-9D28-FDA697333280}" type="slidenum">
              <a:rPr lang="en-US" smtClean="0"/>
              <a:t>‹#›</a:t>
            </a:fld>
            <a:endParaRPr lang="en-US"/>
          </a:p>
        </p:txBody>
      </p:sp>
    </p:spTree>
    <p:extLst>
      <p:ext uri="{BB962C8B-B14F-4D97-AF65-F5344CB8AC3E}">
        <p14:creationId xmlns:p14="http://schemas.microsoft.com/office/powerpoint/2010/main" val="582301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A8DB34-845A-EC4E-8117-C3D18CF9C244}" type="datetimeFigureOut">
              <a:rPr lang="en-US" smtClean="0"/>
              <a:t>9/4/13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8E17C-036B-734C-9D28-FDA697333280}" type="slidenum">
              <a:rPr lang="en-US" smtClean="0"/>
              <a:t>‹#›</a:t>
            </a:fld>
            <a:endParaRPr lang="en-US"/>
          </a:p>
        </p:txBody>
      </p:sp>
    </p:spTree>
    <p:extLst>
      <p:ext uri="{BB962C8B-B14F-4D97-AF65-F5344CB8AC3E}">
        <p14:creationId xmlns:p14="http://schemas.microsoft.com/office/powerpoint/2010/main" val="410276185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A8DB34-845A-EC4E-8117-C3D18CF9C244}" type="datetimeFigureOut">
              <a:rPr lang="en-US" smtClean="0"/>
              <a:t>9/4/13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88E17C-036B-734C-9D28-FDA697333280}" type="slidenum">
              <a:rPr lang="en-US" smtClean="0"/>
              <a:t>‹#›</a:t>
            </a:fld>
            <a:endParaRPr lang="en-US"/>
          </a:p>
        </p:txBody>
      </p:sp>
    </p:spTree>
    <p:extLst>
      <p:ext uri="{BB962C8B-B14F-4D97-AF65-F5344CB8AC3E}">
        <p14:creationId xmlns:p14="http://schemas.microsoft.com/office/powerpoint/2010/main" val="33409991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Story Design </a:t>
            </a:r>
            <a:r>
              <a:rPr lang="en-US" b="1" dirty="0" smtClean="0"/>
              <a:t>Terminology</a:t>
            </a:r>
            <a:endParaRPr lang="en-US" dirty="0"/>
          </a:p>
        </p:txBody>
      </p:sp>
      <p:sp>
        <p:nvSpPr>
          <p:cNvPr id="3" name="Subtitle 2"/>
          <p:cNvSpPr>
            <a:spLocks noGrp="1"/>
          </p:cNvSpPr>
          <p:nvPr>
            <p:ph type="subTitle" idx="1"/>
          </p:nvPr>
        </p:nvSpPr>
        <p:spPr/>
        <p:txBody>
          <a:bodyPr/>
          <a:lstStyle/>
          <a:p>
            <a:r>
              <a:rPr lang="en-US" dirty="0" smtClean="0"/>
              <a:t>subtitle</a:t>
            </a:r>
            <a:endParaRPr lang="en-US" dirty="0"/>
          </a:p>
        </p:txBody>
      </p:sp>
    </p:spTree>
    <p:extLst>
      <p:ext uri="{BB962C8B-B14F-4D97-AF65-F5344CB8AC3E}">
        <p14:creationId xmlns:p14="http://schemas.microsoft.com/office/powerpoint/2010/main" val="88324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Story Climax and Setting</a:t>
            </a:r>
            <a:endParaRPr lang="en-US" dirty="0"/>
          </a:p>
        </p:txBody>
      </p:sp>
      <p:sp>
        <p:nvSpPr>
          <p:cNvPr id="3" name="Content Placeholder 2"/>
          <p:cNvSpPr>
            <a:spLocks noGrp="1"/>
          </p:cNvSpPr>
          <p:nvPr>
            <p:ph idx="1"/>
          </p:nvPr>
        </p:nvSpPr>
        <p:spPr/>
        <p:txBody>
          <a:bodyPr>
            <a:normAutofit fontScale="77500" lnSpcReduction="20000"/>
          </a:bodyPr>
          <a:lstStyle/>
          <a:p>
            <a:r>
              <a:rPr lang="en-US" b="1" dirty="0"/>
              <a:t>STORY CLIMAX:</a:t>
            </a:r>
            <a:r>
              <a:rPr lang="en-US" dirty="0"/>
              <a:t> A story is a series of acts that build to the last act climax or story climax which brings about absolute and irreversible changes. ( The most important scene in the film!!)    </a:t>
            </a:r>
            <a:r>
              <a:rPr lang="en-US" b="1" dirty="0"/>
              <a:t>Setting:</a:t>
            </a:r>
            <a:r>
              <a:rPr lang="en-US" dirty="0"/>
              <a:t> A story's setting is four dimensional: Period, Duration, Location and Level of Conflict.</a:t>
            </a:r>
          </a:p>
          <a:p>
            <a:r>
              <a:rPr lang="en-US" dirty="0"/>
              <a:t>     </a:t>
            </a:r>
            <a:r>
              <a:rPr lang="en-US" b="1" dirty="0"/>
              <a:t>Period</a:t>
            </a:r>
            <a:r>
              <a:rPr lang="en-US" dirty="0"/>
              <a:t>: is a story's place and time.     </a:t>
            </a:r>
            <a:r>
              <a:rPr lang="en-US" b="1" dirty="0"/>
              <a:t>Duration</a:t>
            </a:r>
            <a:r>
              <a:rPr lang="en-US" dirty="0"/>
              <a:t>: is a story's length in time    </a:t>
            </a:r>
            <a:r>
              <a:rPr lang="en-US" b="1" dirty="0"/>
              <a:t> Location</a:t>
            </a:r>
            <a:r>
              <a:rPr lang="en-US" dirty="0"/>
              <a:t>: is a story's place in space.    </a:t>
            </a:r>
            <a:r>
              <a:rPr lang="en-US" b="1" dirty="0"/>
              <a:t> Level of Conflict</a:t>
            </a:r>
            <a:r>
              <a:rPr lang="en-US" dirty="0"/>
              <a:t>: the story's position on the hierarchy of human </a:t>
            </a:r>
            <a:r>
              <a:rPr lang="en-US" dirty="0" smtClean="0"/>
              <a:t>struggles</a:t>
            </a:r>
            <a:r>
              <a:rPr lang="en-US" dirty="0"/>
              <a:t>, it's human dimension. Is the conflict personal, social, or societal</a:t>
            </a:r>
          </a:p>
        </p:txBody>
      </p:sp>
    </p:spTree>
    <p:extLst>
      <p:ext uri="{BB962C8B-B14F-4D97-AF65-F5344CB8AC3E}">
        <p14:creationId xmlns:p14="http://schemas.microsoft.com/office/powerpoint/2010/main" val="3476305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Plot vs. Story</a:t>
            </a:r>
            <a:endParaRPr lang="en-US" dirty="0"/>
          </a:p>
        </p:txBody>
      </p:sp>
      <p:sp>
        <p:nvSpPr>
          <p:cNvPr id="3" name="Content Placeholder 2"/>
          <p:cNvSpPr>
            <a:spLocks noGrp="1"/>
          </p:cNvSpPr>
          <p:nvPr>
            <p:ph idx="1"/>
          </p:nvPr>
        </p:nvSpPr>
        <p:spPr/>
        <p:txBody>
          <a:bodyPr>
            <a:normAutofit lnSpcReduction="10000"/>
          </a:bodyPr>
          <a:lstStyle/>
          <a:p>
            <a:r>
              <a:rPr lang="en-US" b="1" dirty="0"/>
              <a:t>PLOT vs. STORY- </a:t>
            </a:r>
            <a:r>
              <a:rPr lang="en-US" dirty="0"/>
              <a:t>Plot is Physical events; story is emotional context. Plot is what happens in a movie; story is how the characters feel about what happens.</a:t>
            </a:r>
          </a:p>
          <a:p>
            <a:r>
              <a:rPr lang="en-US" b="1" dirty="0"/>
              <a:t>(To) PLOT</a:t>
            </a:r>
            <a:r>
              <a:rPr lang="en-US" dirty="0"/>
              <a:t> means to navigate through the dangerous terrain of story when confronted by a dozen branching possibilities to choose the correct path.  Plot is the writer’s choice of events and their design in time.</a:t>
            </a:r>
          </a:p>
        </p:txBody>
      </p:sp>
    </p:spTree>
    <p:extLst>
      <p:ext uri="{BB962C8B-B14F-4D97-AF65-F5344CB8AC3E}">
        <p14:creationId xmlns:p14="http://schemas.microsoft.com/office/powerpoint/2010/main" val="2207092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Story vs. Theme</a:t>
            </a:r>
            <a:endParaRPr lang="en-US" dirty="0"/>
          </a:p>
        </p:txBody>
      </p:sp>
      <p:sp>
        <p:nvSpPr>
          <p:cNvPr id="3" name="Content Placeholder 2"/>
          <p:cNvSpPr>
            <a:spLocks noGrp="1"/>
          </p:cNvSpPr>
          <p:nvPr>
            <p:ph idx="1"/>
          </p:nvPr>
        </p:nvSpPr>
        <p:spPr/>
        <p:txBody>
          <a:bodyPr>
            <a:normAutofit lnSpcReduction="10000"/>
          </a:bodyPr>
          <a:lstStyle/>
          <a:p>
            <a:r>
              <a:rPr lang="en-US" b="1" dirty="0"/>
              <a:t>STORY vs. THEME: </a:t>
            </a:r>
            <a:r>
              <a:rPr lang="en-US" dirty="0"/>
              <a:t>Story concerns the specific characters in a film/ Theme concerns the universal human condition. A theme is a truth about life that is embedded in and emerges from the experience of a film. Themes always relate to the struggles and power of the human spirit: honesty is the best policy; love conquers; one voice makes a difference; be true to who you are; be careful what you wish for.</a:t>
            </a:r>
          </a:p>
        </p:txBody>
      </p:sp>
    </p:spTree>
    <p:extLst>
      <p:ext uri="{BB962C8B-B14F-4D97-AF65-F5344CB8AC3E}">
        <p14:creationId xmlns:p14="http://schemas.microsoft.com/office/powerpoint/2010/main" val="4334932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a:t>
            </a:r>
            <a:endParaRPr lang="en-US" dirty="0"/>
          </a:p>
        </p:txBody>
      </p:sp>
      <p:sp>
        <p:nvSpPr>
          <p:cNvPr id="3" name="Content Placeholder 2"/>
          <p:cNvSpPr>
            <a:spLocks noGrp="1"/>
          </p:cNvSpPr>
          <p:nvPr>
            <p:ph idx="1"/>
          </p:nvPr>
        </p:nvSpPr>
        <p:spPr/>
        <p:txBody>
          <a:bodyPr/>
          <a:lstStyle/>
          <a:p>
            <a:r>
              <a:rPr lang="en-US" b="1" dirty="0"/>
              <a:t>STRUCTURE</a:t>
            </a:r>
            <a:r>
              <a:rPr lang="en-US" dirty="0"/>
              <a:t> is a selection of events from the characters’ life stories that is composed into a strategic sequence to arouse specific emotions and to express a specific view of life.</a:t>
            </a:r>
          </a:p>
        </p:txBody>
      </p:sp>
    </p:spTree>
    <p:extLst>
      <p:ext uri="{BB962C8B-B14F-4D97-AF65-F5344CB8AC3E}">
        <p14:creationId xmlns:p14="http://schemas.microsoft.com/office/powerpoint/2010/main" val="1267650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Events and Values</a:t>
            </a:r>
            <a:endParaRPr lang="en-US" dirty="0"/>
          </a:p>
        </p:txBody>
      </p:sp>
      <p:sp>
        <p:nvSpPr>
          <p:cNvPr id="3" name="Content Placeholder 2"/>
          <p:cNvSpPr>
            <a:spLocks noGrp="1"/>
          </p:cNvSpPr>
          <p:nvPr>
            <p:ph idx="1"/>
          </p:nvPr>
        </p:nvSpPr>
        <p:spPr/>
        <p:txBody>
          <a:bodyPr>
            <a:normAutofit fontScale="77500" lnSpcReduction="20000"/>
          </a:bodyPr>
          <a:lstStyle/>
          <a:p>
            <a:r>
              <a:rPr lang="en-US" b="1" dirty="0"/>
              <a:t>A STORY EVENT</a:t>
            </a:r>
            <a:r>
              <a:rPr lang="en-US" dirty="0"/>
              <a:t> creates meaningful change in the life situation of a character that is expressed and experienced in terms of a VALUE.   </a:t>
            </a:r>
            <a:r>
              <a:rPr lang="en-US" b="1" dirty="0"/>
              <a:t>STORY VALUES</a:t>
            </a:r>
            <a:r>
              <a:rPr lang="en-US" dirty="0"/>
              <a:t> are the universal qualities of human experience that may shift from positive to negative, or negative to positive, from one moment to the next. For example: alive/dead, (positive/negative), love/hate, freedom/slavery, truth/lie, courage/cowardice, loyalty/betrayal, wisdom/stupidity, strength/weakness, excitement/boredom. They can reverse their charge at any moment. They may be moral, good/evil; ethical, right/wrong; or simply charged with a value.</a:t>
            </a:r>
          </a:p>
        </p:txBody>
      </p:sp>
    </p:spTree>
    <p:extLst>
      <p:ext uri="{BB962C8B-B14F-4D97-AF65-F5344CB8AC3E}">
        <p14:creationId xmlns:p14="http://schemas.microsoft.com/office/powerpoint/2010/main" val="1803099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Conflict</a:t>
            </a:r>
            <a:endParaRPr lang="en-US" dirty="0"/>
          </a:p>
        </p:txBody>
      </p:sp>
      <p:sp>
        <p:nvSpPr>
          <p:cNvPr id="3" name="Content Placeholder 2"/>
          <p:cNvSpPr>
            <a:spLocks noGrp="1"/>
          </p:cNvSpPr>
          <p:nvPr>
            <p:ph idx="1"/>
          </p:nvPr>
        </p:nvSpPr>
        <p:spPr/>
        <p:txBody>
          <a:bodyPr>
            <a:normAutofit lnSpcReduction="10000"/>
          </a:bodyPr>
          <a:lstStyle/>
          <a:p>
            <a:r>
              <a:rPr lang="en-US" dirty="0"/>
              <a:t>character that is expressed and experienced in terms of a value and </a:t>
            </a:r>
            <a:r>
              <a:rPr lang="en-US" b="1" dirty="0"/>
              <a:t>ACHIEVED THROUGH CONFLICT</a:t>
            </a:r>
            <a:r>
              <a:rPr lang="en-US" dirty="0"/>
              <a:t>.   </a:t>
            </a:r>
            <a:r>
              <a:rPr lang="en-US" b="1" dirty="0"/>
              <a:t>A SCENE</a:t>
            </a:r>
            <a:r>
              <a:rPr lang="en-US" dirty="0"/>
              <a:t> is an action through conflict in more or less continuous time and space that turns the value-charged condition of a character’s life on at least one value with a degree of perceptible significance.  Ideally, every scene is a </a:t>
            </a:r>
            <a:r>
              <a:rPr lang="en-US" b="1" dirty="0"/>
              <a:t>STORY EVENT.</a:t>
            </a:r>
            <a:endParaRPr lang="en-US" dirty="0"/>
          </a:p>
        </p:txBody>
      </p:sp>
    </p:spTree>
    <p:extLst>
      <p:ext uri="{BB962C8B-B14F-4D97-AF65-F5344CB8AC3E}">
        <p14:creationId xmlns:p14="http://schemas.microsoft.com/office/powerpoint/2010/main" val="1750877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Tips</a:t>
            </a:r>
            <a:endParaRPr lang="en-US" dirty="0"/>
          </a:p>
        </p:txBody>
      </p:sp>
      <p:sp>
        <p:nvSpPr>
          <p:cNvPr id="3" name="Content Placeholder 2"/>
          <p:cNvSpPr>
            <a:spLocks noGrp="1"/>
          </p:cNvSpPr>
          <p:nvPr>
            <p:ph idx="1"/>
          </p:nvPr>
        </p:nvSpPr>
        <p:spPr/>
        <p:txBody>
          <a:bodyPr>
            <a:normAutofit fontScale="92500" lnSpcReduction="20000"/>
          </a:bodyPr>
          <a:lstStyle/>
          <a:p>
            <a:r>
              <a:rPr lang="en-US" dirty="0"/>
              <a:t>Ask yourself:          1. What is the value at stake in my character's life at the moment? Love? Truth? What?         2. How is the value charged at the top of the scene? </a:t>
            </a:r>
            <a:r>
              <a:rPr lang="en-US" dirty="0" smtClean="0"/>
              <a:t>Positive </a:t>
            </a:r>
            <a:r>
              <a:rPr lang="en-US" dirty="0"/>
              <a:t>or Negative?         3. How has the value turned at the end of the scene?           If your answer is the same turn at the end of the scene, then ask yourself why is the scene in the film?</a:t>
            </a:r>
          </a:p>
        </p:txBody>
      </p:sp>
    </p:spTree>
    <p:extLst>
      <p:ext uri="{BB962C8B-B14F-4D97-AF65-F5344CB8AC3E}">
        <p14:creationId xmlns:p14="http://schemas.microsoft.com/office/powerpoint/2010/main" val="734063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Beat</a:t>
            </a:r>
            <a:endParaRPr lang="en-US" dirty="0"/>
          </a:p>
        </p:txBody>
      </p:sp>
      <p:sp>
        <p:nvSpPr>
          <p:cNvPr id="3" name="Content Placeholder 2"/>
          <p:cNvSpPr>
            <a:spLocks noGrp="1"/>
          </p:cNvSpPr>
          <p:nvPr>
            <p:ph idx="1"/>
          </p:nvPr>
        </p:nvSpPr>
        <p:spPr/>
        <p:txBody>
          <a:bodyPr>
            <a:normAutofit fontScale="70000" lnSpcReduction="20000"/>
          </a:bodyPr>
          <a:lstStyle/>
          <a:p>
            <a:r>
              <a:rPr lang="en-US" b="1" dirty="0"/>
              <a:t>BEAT </a:t>
            </a:r>
            <a:r>
              <a:rPr lang="en-US" dirty="0"/>
              <a:t>is an exchange of behavior in action/reaction.  Beat by Beat these changing behaviors shape the turning of a scene.           Example: The Lover's Breakup Scene-           Six Beats with six distinctively different behaviors, six clear changes of action/reaction:              1. teasing each other             2. followed by a give and take of insults             3. then threatening and daring each other             4. next pleading and ridiculing             5. Finally exchanges of violence that lead to the last Beat and Turning point of the scene.             6. The guys decision and action that ends the relationship and the woman's dumbfounded surprise.</a:t>
            </a:r>
          </a:p>
        </p:txBody>
      </p:sp>
    </p:spTree>
    <p:extLst>
      <p:ext uri="{BB962C8B-B14F-4D97-AF65-F5344CB8AC3E}">
        <p14:creationId xmlns:p14="http://schemas.microsoft.com/office/powerpoint/2010/main" val="3846068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Sequence and Act</a:t>
            </a:r>
            <a:endParaRPr lang="en-US" dirty="0"/>
          </a:p>
        </p:txBody>
      </p:sp>
      <p:sp>
        <p:nvSpPr>
          <p:cNvPr id="3" name="Content Placeholder 2"/>
          <p:cNvSpPr>
            <a:spLocks noGrp="1"/>
          </p:cNvSpPr>
          <p:nvPr>
            <p:ph idx="1"/>
          </p:nvPr>
        </p:nvSpPr>
        <p:spPr/>
        <p:txBody>
          <a:bodyPr/>
          <a:lstStyle/>
          <a:p>
            <a:r>
              <a:rPr lang="en-US" b="1" dirty="0"/>
              <a:t>A SEQUENCE</a:t>
            </a:r>
            <a:r>
              <a:rPr lang="en-US" dirty="0"/>
              <a:t> is a series of scenes, generally two to five, that culminates with greater impact than any previous scene.   </a:t>
            </a:r>
            <a:r>
              <a:rPr lang="en-US" b="1" dirty="0"/>
              <a:t>An ACT</a:t>
            </a:r>
            <a:r>
              <a:rPr lang="en-US" dirty="0"/>
              <a:t> is a series of sequences that peaks in a climactic scene which causes a major reversal of values, more powerful in its impact than any previous sequence or scene.</a:t>
            </a:r>
          </a:p>
        </p:txBody>
      </p:sp>
    </p:spTree>
    <p:extLst>
      <p:ext uri="{BB962C8B-B14F-4D97-AF65-F5344CB8AC3E}">
        <p14:creationId xmlns:p14="http://schemas.microsoft.com/office/powerpoint/2010/main" val="33914919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1648</TotalTime>
  <Words>259</Words>
  <Application>Microsoft Macintosh PowerPoint</Application>
  <PresentationFormat>On-screen Show (4:3)</PresentationFormat>
  <Paragraphs>22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Story Design Terminology</vt:lpstr>
      <vt:lpstr>Plot vs. Story</vt:lpstr>
      <vt:lpstr>Story vs. Theme</vt:lpstr>
      <vt:lpstr>Structure</vt:lpstr>
      <vt:lpstr>Events and Values</vt:lpstr>
      <vt:lpstr>Conflict</vt:lpstr>
      <vt:lpstr>Tips</vt:lpstr>
      <vt:lpstr>Beat</vt:lpstr>
      <vt:lpstr>Sequence and Act</vt:lpstr>
      <vt:lpstr>Story Climax and Setting</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Story Design Terminology</dc:title>
  <dc:creator>Turner, Sarah</dc:creator>
  <cp:lastModifiedBy>Turner, Sarah</cp:lastModifiedBy>
  <cp:revision>9</cp:revision>
  <cp:lastPrinted>2012-09-20T20:35:32Z</cp:lastPrinted>
  <dcterms:created xsi:type="dcterms:W3CDTF">2012-09-19T13:30:11Z</dcterms:created>
  <dcterms:modified xsi:type="dcterms:W3CDTF">2013-09-04T12:46:47Z</dcterms:modified>
</cp:coreProperties>
</file>